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pen Sans Bold" charset="1" panose="020B0806030504020204"/>
      <p:regular r:id="rId23"/>
    </p:embeddedFont>
    <p:embeddedFont>
      <p:font typeface="Garet" charset="1" panose="00000000000000000000"/>
      <p:regular r:id="rId24"/>
    </p:embeddedFont>
    <p:embeddedFont>
      <p:font typeface="Playlist Script" charset="1" panose="00000000000000000000"/>
      <p:regular r:id="rId25"/>
    </p:embeddedFont>
    <p:embeddedFont>
      <p:font typeface="Horizon" charset="1" panose="02000500000000000000"/>
      <p:regular r:id="rId26"/>
    </p:embeddedFont>
    <p:embeddedFont>
      <p:font typeface="Bricolage Grotesque Bold" charset="1" panose="020B0605040402000204"/>
      <p:regular r:id="rId30"/>
    </p:embeddedFont>
    <p:embeddedFont>
      <p:font typeface="Inter" charset="1" panose="020B05020300000000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notesSlides/notesSlide2.xml" Type="http://schemas.openxmlformats.org/officeDocument/2006/relationships/notesSlide"/><Relationship Id="rId33" Target="notesSlides/notesSlide3.xml" Type="http://schemas.openxmlformats.org/officeDocument/2006/relationships/notesSlide"/><Relationship Id="rId34" Target="notesSlides/notesSlide4.xml" Type="http://schemas.openxmlformats.org/officeDocument/2006/relationships/notesSlide"/><Relationship Id="rId35" Target="notesSlides/notesSlide5.xml" Type="http://schemas.openxmlformats.org/officeDocument/2006/relationships/notesSlide"/><Relationship Id="rId36" Target="notesSlides/notesSlide6.xml" Type="http://schemas.openxmlformats.org/officeDocument/2006/relationships/notesSlide"/><Relationship Id="rId37" Target="notesSlides/notesSlide7.xml" Type="http://schemas.openxmlformats.org/officeDocument/2006/relationships/notesSlide"/><Relationship Id="rId38" Target="notesSlides/notesSlide8.xml" Type="http://schemas.openxmlformats.org/officeDocument/2006/relationships/notesSlide"/><Relationship Id="rId39" Target="notesSlides/notesSlide9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0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6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6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https://youtu.be/-GSPWJeV8qk" TargetMode="External" Type="http://schemas.openxmlformats.org/officeDocument/2006/relationships/hyperlink"/><Relationship Id="rId7" Target="https://youtu.be/-GSPWJeV8qk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6.pn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41309" y="0"/>
            <a:ext cx="5746691" cy="1711780"/>
          </a:xfrm>
          <a:custGeom>
            <a:avLst/>
            <a:gdLst/>
            <a:ahLst/>
            <a:cxnLst/>
            <a:rect r="r" b="b" t="t" l="l"/>
            <a:pathLst>
              <a:path h="1711780" w="5746691">
                <a:moveTo>
                  <a:pt x="0" y="0"/>
                </a:moveTo>
                <a:lnTo>
                  <a:pt x="5746691" y="0"/>
                </a:lnTo>
                <a:lnTo>
                  <a:pt x="5746691" y="1711780"/>
                </a:lnTo>
                <a:lnTo>
                  <a:pt x="0" y="171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9881" y="7832650"/>
            <a:ext cx="146054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Sistemas Organizacionales y Gerenciales 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141906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Arquitectura de sistemas y El ciclo de vida de un sistema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303" y="8745251"/>
            <a:ext cx="698137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Escuela de Ingenieria de Ciencias Y Sistemas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210675"/>
            <a:ext cx="35252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Facultad de Ingenieria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585325"/>
            <a:ext cx="64079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Universidad de San Carlos de Guatemala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2434381"/>
            <a:ext cx="16303526" cy="1771947"/>
            <a:chOff x="0" y="0"/>
            <a:chExt cx="21738035" cy="23625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38034" cy="2362597"/>
            </a:xfrm>
            <a:custGeom>
              <a:avLst/>
              <a:gdLst/>
              <a:ahLst/>
              <a:cxnLst/>
              <a:rect r="r" b="b" t="t" l="l"/>
              <a:pathLst>
                <a:path h="2362597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1738035" cy="23911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Etapas del Ciclo de Vida y Herramientas Asociadas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4915049"/>
            <a:ext cx="3544044" cy="442912"/>
            <a:chOff x="0" y="0"/>
            <a:chExt cx="4725392" cy="590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Etapas Principales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5641479"/>
            <a:ext cx="7805886" cy="453629"/>
            <a:chOff x="0" y="0"/>
            <a:chExt cx="10407848" cy="6048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Análisis y diseño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2238" y="6194226"/>
            <a:ext cx="7805886" cy="453629"/>
            <a:chOff x="0" y="0"/>
            <a:chExt cx="10407848" cy="6048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Implementación y pruebas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92238" y="6746974"/>
            <a:ext cx="7805886" cy="453629"/>
            <a:chOff x="0" y="0"/>
            <a:chExt cx="10407848" cy="6048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Despliegue y operación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92238" y="7299723"/>
            <a:ext cx="7805886" cy="453629"/>
            <a:chOff x="0" y="0"/>
            <a:chExt cx="10407848" cy="6048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Retiro del sistema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99401" y="4915049"/>
            <a:ext cx="3544044" cy="442912"/>
            <a:chOff x="0" y="0"/>
            <a:chExt cx="4725392" cy="5905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Herramientas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99401" y="5641479"/>
            <a:ext cx="7805886" cy="453629"/>
            <a:chOff x="0" y="0"/>
            <a:chExt cx="10407848" cy="60483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Metodologías ágiles: Scrum, Kanban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99401" y="6194226"/>
            <a:ext cx="7805886" cy="453629"/>
            <a:chOff x="0" y="0"/>
            <a:chExt cx="10407848" cy="6048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Software gestión de proyectos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499401" y="6746974"/>
            <a:ext cx="7805886" cy="453629"/>
            <a:chOff x="0" y="0"/>
            <a:chExt cx="10407848" cy="60483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Diagramas y documentación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096625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2143720"/>
            <a:ext cx="9445526" cy="1771947"/>
            <a:chOff x="0" y="0"/>
            <a:chExt cx="12594035" cy="2362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Importancia y Ejemplos de Aplicación del Ciclo de Vida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7475" y="4336108"/>
            <a:ext cx="647402" cy="647402"/>
            <a:chOff x="0" y="0"/>
            <a:chExt cx="863203" cy="863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913632" y="4438204"/>
            <a:ext cx="3624263" cy="885825"/>
            <a:chOff x="0" y="0"/>
            <a:chExt cx="4832350" cy="1181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32350" cy="1181100"/>
            </a:xfrm>
            <a:custGeom>
              <a:avLst/>
              <a:gdLst/>
              <a:ahLst/>
              <a:cxnLst/>
              <a:rect r="r" b="b" t="t" l="l"/>
              <a:pathLst>
                <a:path h="1181100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832350" cy="12001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Calidad y Previsibilidad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13632" y="5494139"/>
            <a:ext cx="3624263" cy="907256"/>
            <a:chOff x="0" y="0"/>
            <a:chExt cx="4832350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32350" cy="1209675"/>
            </a:xfrm>
            <a:custGeom>
              <a:avLst/>
              <a:gdLst/>
              <a:ahLst/>
              <a:cxnLst/>
              <a:rect r="r" b="b" t="t" l="l"/>
              <a:pathLst>
                <a:path h="1209675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483235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Asegura cumplimiento efectivo de objetivos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887491" y="4336108"/>
            <a:ext cx="647403" cy="647402"/>
            <a:chOff x="0" y="0"/>
            <a:chExt cx="863203" cy="8632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813649" y="4438204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Ejemplo ERP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13649" y="5051226"/>
            <a:ext cx="3624262" cy="1360885"/>
            <a:chOff x="0" y="0"/>
            <a:chExt cx="4832350" cy="181451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32350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4832350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Desarrollo desde requisitos hasta mantenimiento constante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87475" y="6974384"/>
            <a:ext cx="647402" cy="647402"/>
            <a:chOff x="0" y="0"/>
            <a:chExt cx="863203" cy="8632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913632" y="7076480"/>
            <a:ext cx="3745855" cy="442912"/>
            <a:chOff x="0" y="0"/>
            <a:chExt cx="4994473" cy="5905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994473" cy="590550"/>
            </a:xfrm>
            <a:custGeom>
              <a:avLst/>
              <a:gdLst/>
              <a:ahLst/>
              <a:cxnLst/>
              <a:rect r="r" b="b" t="t" l="l"/>
              <a:pathLst>
                <a:path h="590550" w="4994473">
                  <a:moveTo>
                    <a:pt x="0" y="0"/>
                  </a:moveTo>
                  <a:lnTo>
                    <a:pt x="4994473" y="0"/>
                  </a:lnTo>
                  <a:lnTo>
                    <a:pt x="499447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4994473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Reducción de Riesgos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913632" y="7689502"/>
            <a:ext cx="8524131" cy="453629"/>
            <a:chOff x="0" y="0"/>
            <a:chExt cx="11365508" cy="6048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Mejora experiencia y satisfacción del usuario final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721150"/>
          </a:xfrm>
          <a:custGeom>
            <a:avLst/>
            <a:gdLst/>
            <a:ahLst/>
            <a:cxnLst/>
            <a:rect r="r" b="b" t="t" l="l"/>
            <a:pathLst>
              <a:path h="3721150" w="18288000">
                <a:moveTo>
                  <a:pt x="0" y="0"/>
                </a:moveTo>
                <a:lnTo>
                  <a:pt x="18288000" y="0"/>
                </a:lnTo>
                <a:lnTo>
                  <a:pt x="18288000" y="3721150"/>
                </a:lnTo>
                <a:lnTo>
                  <a:pt x="0" y="372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" r="0" b="-41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4594324"/>
            <a:ext cx="16303526" cy="1771947"/>
            <a:chOff x="0" y="0"/>
            <a:chExt cx="21738035" cy="2362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38034" cy="2362597"/>
            </a:xfrm>
            <a:custGeom>
              <a:avLst/>
              <a:gdLst/>
              <a:ahLst/>
              <a:cxnLst/>
              <a:rect r="r" b="b" t="t" l="l"/>
              <a:pathLst>
                <a:path h="2362597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1738035" cy="23911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Desafíos y Futuro del Ciclo de Vida de un Sistema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7475" y="7637264"/>
            <a:ext cx="5160466" cy="293043"/>
            <a:chOff x="0" y="0"/>
            <a:chExt cx="6880622" cy="3907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867906" cy="378079"/>
            </a:xfrm>
            <a:custGeom>
              <a:avLst/>
              <a:gdLst/>
              <a:ahLst/>
              <a:cxnLst/>
              <a:rect r="r" b="b" t="t" l="l"/>
              <a:pathLst>
                <a:path h="378079" w="6867906">
                  <a:moveTo>
                    <a:pt x="0" y="158750"/>
                  </a:moveTo>
                  <a:cubicBezTo>
                    <a:pt x="0" y="71120"/>
                    <a:pt x="73279" y="0"/>
                    <a:pt x="163830" y="0"/>
                  </a:cubicBezTo>
                  <a:lnTo>
                    <a:pt x="6704076" y="0"/>
                  </a:lnTo>
                  <a:cubicBezTo>
                    <a:pt x="6794500" y="0"/>
                    <a:pt x="6867906" y="71120"/>
                    <a:pt x="6867906" y="158750"/>
                  </a:cubicBezTo>
                  <a:lnTo>
                    <a:pt x="6867906" y="219202"/>
                  </a:lnTo>
                  <a:cubicBezTo>
                    <a:pt x="6867906" y="306832"/>
                    <a:pt x="6794627" y="377952"/>
                    <a:pt x="6704076" y="377952"/>
                  </a:cubicBezTo>
                  <a:lnTo>
                    <a:pt x="163830" y="377952"/>
                  </a:lnTo>
                  <a:cubicBezTo>
                    <a:pt x="73279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80606" cy="390652"/>
            </a:xfrm>
            <a:custGeom>
              <a:avLst/>
              <a:gdLst/>
              <a:ahLst/>
              <a:cxnLst/>
              <a:rect r="r" b="b" t="t" l="l"/>
              <a:pathLst>
                <a:path h="390652" w="6880606">
                  <a:moveTo>
                    <a:pt x="0" y="165100"/>
                  </a:moveTo>
                  <a:cubicBezTo>
                    <a:pt x="0" y="73787"/>
                    <a:pt x="76327" y="0"/>
                    <a:pt x="170180" y="0"/>
                  </a:cubicBezTo>
                  <a:lnTo>
                    <a:pt x="6710426" y="0"/>
                  </a:lnTo>
                  <a:lnTo>
                    <a:pt x="6710426" y="6350"/>
                  </a:lnTo>
                  <a:lnTo>
                    <a:pt x="6710426" y="0"/>
                  </a:lnTo>
                  <a:cubicBezTo>
                    <a:pt x="6804279" y="0"/>
                    <a:pt x="6880606" y="73787"/>
                    <a:pt x="6880606" y="165100"/>
                  </a:cubicBezTo>
                  <a:lnTo>
                    <a:pt x="6874256" y="165100"/>
                  </a:lnTo>
                  <a:lnTo>
                    <a:pt x="6880606" y="165100"/>
                  </a:lnTo>
                  <a:lnTo>
                    <a:pt x="6880606" y="225552"/>
                  </a:lnTo>
                  <a:lnTo>
                    <a:pt x="6874256" y="225552"/>
                  </a:lnTo>
                  <a:lnTo>
                    <a:pt x="6880606" y="225552"/>
                  </a:lnTo>
                  <a:cubicBezTo>
                    <a:pt x="6880606" y="316992"/>
                    <a:pt x="6804279" y="390652"/>
                    <a:pt x="6710426" y="390652"/>
                  </a:cubicBezTo>
                  <a:lnTo>
                    <a:pt x="6710426" y="384302"/>
                  </a:lnTo>
                  <a:lnTo>
                    <a:pt x="6710426" y="390652"/>
                  </a:lnTo>
                  <a:lnTo>
                    <a:pt x="170180" y="390652"/>
                  </a:lnTo>
                  <a:lnTo>
                    <a:pt x="170180" y="384302"/>
                  </a:lnTo>
                  <a:lnTo>
                    <a:pt x="170180" y="390652"/>
                  </a:lnTo>
                  <a:cubicBezTo>
                    <a:pt x="76327" y="390652"/>
                    <a:pt x="0" y="316865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180" y="377952"/>
                  </a:cubicBezTo>
                  <a:lnTo>
                    <a:pt x="6710426" y="377952"/>
                  </a:lnTo>
                  <a:cubicBezTo>
                    <a:pt x="6797548" y="377952"/>
                    <a:pt x="6867906" y="309499"/>
                    <a:pt x="6867906" y="225552"/>
                  </a:cubicBezTo>
                  <a:lnTo>
                    <a:pt x="6867906" y="165100"/>
                  </a:lnTo>
                  <a:cubicBezTo>
                    <a:pt x="6867906" y="81153"/>
                    <a:pt x="6797548" y="12700"/>
                    <a:pt x="6710426" y="12700"/>
                  </a:cubicBezTo>
                  <a:lnTo>
                    <a:pt x="170180" y="12700"/>
                  </a:lnTo>
                  <a:lnTo>
                    <a:pt x="170180" y="6350"/>
                  </a:lnTo>
                  <a:lnTo>
                    <a:pt x="170180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92238" y="8350746"/>
            <a:ext cx="5150941" cy="885825"/>
            <a:chOff x="0" y="0"/>
            <a:chExt cx="6867922" cy="1181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67922" cy="1181100"/>
            </a:xfrm>
            <a:custGeom>
              <a:avLst/>
              <a:gdLst/>
              <a:ahLst/>
              <a:cxnLst/>
              <a:rect r="r" b="b" t="t" l="l"/>
              <a:pathLst>
                <a:path h="1181100" w="6867922">
                  <a:moveTo>
                    <a:pt x="0" y="0"/>
                  </a:moveTo>
                  <a:lnTo>
                    <a:pt x="6867922" y="0"/>
                  </a:lnTo>
                  <a:lnTo>
                    <a:pt x="6867922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6867922" cy="12001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Adaptación tecnológica rápida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563617" y="7211914"/>
            <a:ext cx="5160615" cy="293043"/>
            <a:chOff x="0" y="0"/>
            <a:chExt cx="6880820" cy="3907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6868160" cy="378079"/>
            </a:xfrm>
            <a:custGeom>
              <a:avLst/>
              <a:gdLst/>
              <a:ahLst/>
              <a:cxnLst/>
              <a:rect r="r" b="b" t="t" l="l"/>
              <a:pathLst>
                <a:path h="378079" w="6868160">
                  <a:moveTo>
                    <a:pt x="0" y="158750"/>
                  </a:moveTo>
                  <a:cubicBezTo>
                    <a:pt x="0" y="71120"/>
                    <a:pt x="73279" y="0"/>
                    <a:pt x="163830" y="0"/>
                  </a:cubicBezTo>
                  <a:lnTo>
                    <a:pt x="6704330" y="0"/>
                  </a:lnTo>
                  <a:cubicBezTo>
                    <a:pt x="6794754" y="0"/>
                    <a:pt x="6868160" y="71120"/>
                    <a:pt x="6868160" y="158750"/>
                  </a:cubicBezTo>
                  <a:lnTo>
                    <a:pt x="6868160" y="219202"/>
                  </a:lnTo>
                  <a:cubicBezTo>
                    <a:pt x="6868160" y="306832"/>
                    <a:pt x="6794881" y="377952"/>
                    <a:pt x="6704330" y="377952"/>
                  </a:cubicBezTo>
                  <a:lnTo>
                    <a:pt x="163830" y="377952"/>
                  </a:lnTo>
                  <a:cubicBezTo>
                    <a:pt x="73279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880860" cy="390652"/>
            </a:xfrm>
            <a:custGeom>
              <a:avLst/>
              <a:gdLst/>
              <a:ahLst/>
              <a:cxnLst/>
              <a:rect r="r" b="b" t="t" l="l"/>
              <a:pathLst>
                <a:path h="390652" w="6880860">
                  <a:moveTo>
                    <a:pt x="0" y="165100"/>
                  </a:moveTo>
                  <a:cubicBezTo>
                    <a:pt x="0" y="73787"/>
                    <a:pt x="76327" y="0"/>
                    <a:pt x="170180" y="0"/>
                  </a:cubicBezTo>
                  <a:lnTo>
                    <a:pt x="6710680" y="0"/>
                  </a:lnTo>
                  <a:lnTo>
                    <a:pt x="6710680" y="6350"/>
                  </a:lnTo>
                  <a:lnTo>
                    <a:pt x="6710680" y="0"/>
                  </a:lnTo>
                  <a:cubicBezTo>
                    <a:pt x="6804533" y="0"/>
                    <a:pt x="6880860" y="73787"/>
                    <a:pt x="6880860" y="165100"/>
                  </a:cubicBezTo>
                  <a:lnTo>
                    <a:pt x="6874510" y="165100"/>
                  </a:lnTo>
                  <a:lnTo>
                    <a:pt x="6880860" y="165100"/>
                  </a:lnTo>
                  <a:lnTo>
                    <a:pt x="6880860" y="225552"/>
                  </a:lnTo>
                  <a:lnTo>
                    <a:pt x="6874510" y="225552"/>
                  </a:lnTo>
                  <a:lnTo>
                    <a:pt x="6880860" y="225552"/>
                  </a:lnTo>
                  <a:cubicBezTo>
                    <a:pt x="6880860" y="316992"/>
                    <a:pt x="6804533" y="390652"/>
                    <a:pt x="6710680" y="390652"/>
                  </a:cubicBezTo>
                  <a:lnTo>
                    <a:pt x="6710680" y="384302"/>
                  </a:lnTo>
                  <a:lnTo>
                    <a:pt x="6710680" y="390652"/>
                  </a:lnTo>
                  <a:lnTo>
                    <a:pt x="170180" y="390652"/>
                  </a:lnTo>
                  <a:lnTo>
                    <a:pt x="170180" y="384302"/>
                  </a:lnTo>
                  <a:lnTo>
                    <a:pt x="170180" y="390652"/>
                  </a:lnTo>
                  <a:cubicBezTo>
                    <a:pt x="76327" y="390652"/>
                    <a:pt x="0" y="316865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180" y="377952"/>
                  </a:cubicBezTo>
                  <a:lnTo>
                    <a:pt x="6710680" y="377952"/>
                  </a:lnTo>
                  <a:cubicBezTo>
                    <a:pt x="6797802" y="377952"/>
                    <a:pt x="6868160" y="309499"/>
                    <a:pt x="6868160" y="225552"/>
                  </a:cubicBezTo>
                  <a:lnTo>
                    <a:pt x="6868160" y="165100"/>
                  </a:lnTo>
                  <a:cubicBezTo>
                    <a:pt x="6868160" y="81153"/>
                    <a:pt x="6797802" y="12700"/>
                    <a:pt x="6710680" y="12700"/>
                  </a:cubicBezTo>
                  <a:lnTo>
                    <a:pt x="170180" y="12700"/>
                  </a:lnTo>
                  <a:lnTo>
                    <a:pt x="170180" y="6350"/>
                  </a:lnTo>
                  <a:lnTo>
                    <a:pt x="170180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568380" y="7925395"/>
            <a:ext cx="4674245" cy="442912"/>
            <a:chOff x="0" y="0"/>
            <a:chExt cx="6232327" cy="590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232327" cy="590550"/>
            </a:xfrm>
            <a:custGeom>
              <a:avLst/>
              <a:gdLst/>
              <a:ahLst/>
              <a:cxnLst/>
              <a:rect r="r" b="b" t="t" l="l"/>
              <a:pathLst>
                <a:path h="590550" w="6232327">
                  <a:moveTo>
                    <a:pt x="0" y="0"/>
                  </a:moveTo>
                  <a:lnTo>
                    <a:pt x="6232327" y="0"/>
                  </a:lnTo>
                  <a:lnTo>
                    <a:pt x="623232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6232327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Integración DevOps y CI/CD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39910" y="6786711"/>
            <a:ext cx="5160615" cy="293043"/>
            <a:chOff x="0" y="0"/>
            <a:chExt cx="6880820" cy="39072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6868160" cy="378079"/>
            </a:xfrm>
            <a:custGeom>
              <a:avLst/>
              <a:gdLst/>
              <a:ahLst/>
              <a:cxnLst/>
              <a:rect r="r" b="b" t="t" l="l"/>
              <a:pathLst>
                <a:path h="378079" w="6868160">
                  <a:moveTo>
                    <a:pt x="0" y="158750"/>
                  </a:moveTo>
                  <a:cubicBezTo>
                    <a:pt x="0" y="71120"/>
                    <a:pt x="73279" y="0"/>
                    <a:pt x="163830" y="0"/>
                  </a:cubicBezTo>
                  <a:lnTo>
                    <a:pt x="6704330" y="0"/>
                  </a:lnTo>
                  <a:cubicBezTo>
                    <a:pt x="6794754" y="0"/>
                    <a:pt x="6868160" y="71120"/>
                    <a:pt x="6868160" y="158750"/>
                  </a:cubicBezTo>
                  <a:lnTo>
                    <a:pt x="6868160" y="219202"/>
                  </a:lnTo>
                  <a:cubicBezTo>
                    <a:pt x="6868160" y="306832"/>
                    <a:pt x="6794881" y="377952"/>
                    <a:pt x="6704330" y="377952"/>
                  </a:cubicBezTo>
                  <a:lnTo>
                    <a:pt x="163830" y="377952"/>
                  </a:lnTo>
                  <a:cubicBezTo>
                    <a:pt x="73279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880860" cy="390652"/>
            </a:xfrm>
            <a:custGeom>
              <a:avLst/>
              <a:gdLst/>
              <a:ahLst/>
              <a:cxnLst/>
              <a:rect r="r" b="b" t="t" l="l"/>
              <a:pathLst>
                <a:path h="390652" w="6880860">
                  <a:moveTo>
                    <a:pt x="0" y="165100"/>
                  </a:moveTo>
                  <a:cubicBezTo>
                    <a:pt x="0" y="73787"/>
                    <a:pt x="76327" y="0"/>
                    <a:pt x="170180" y="0"/>
                  </a:cubicBezTo>
                  <a:lnTo>
                    <a:pt x="6710680" y="0"/>
                  </a:lnTo>
                  <a:lnTo>
                    <a:pt x="6710680" y="6350"/>
                  </a:lnTo>
                  <a:lnTo>
                    <a:pt x="6710680" y="0"/>
                  </a:lnTo>
                  <a:cubicBezTo>
                    <a:pt x="6804533" y="0"/>
                    <a:pt x="6880860" y="73787"/>
                    <a:pt x="6880860" y="165100"/>
                  </a:cubicBezTo>
                  <a:lnTo>
                    <a:pt x="6874510" y="165100"/>
                  </a:lnTo>
                  <a:lnTo>
                    <a:pt x="6880860" y="165100"/>
                  </a:lnTo>
                  <a:lnTo>
                    <a:pt x="6880860" y="225552"/>
                  </a:lnTo>
                  <a:lnTo>
                    <a:pt x="6874510" y="225552"/>
                  </a:lnTo>
                  <a:lnTo>
                    <a:pt x="6880860" y="225552"/>
                  </a:lnTo>
                  <a:cubicBezTo>
                    <a:pt x="6880860" y="316992"/>
                    <a:pt x="6804533" y="390652"/>
                    <a:pt x="6710680" y="390652"/>
                  </a:cubicBezTo>
                  <a:lnTo>
                    <a:pt x="6710680" y="384302"/>
                  </a:lnTo>
                  <a:lnTo>
                    <a:pt x="6710680" y="390652"/>
                  </a:lnTo>
                  <a:lnTo>
                    <a:pt x="170180" y="390652"/>
                  </a:lnTo>
                  <a:lnTo>
                    <a:pt x="170180" y="384302"/>
                  </a:lnTo>
                  <a:lnTo>
                    <a:pt x="170180" y="390652"/>
                  </a:lnTo>
                  <a:cubicBezTo>
                    <a:pt x="76327" y="390652"/>
                    <a:pt x="0" y="316865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180" y="377952"/>
                  </a:cubicBezTo>
                  <a:lnTo>
                    <a:pt x="6710680" y="377952"/>
                  </a:lnTo>
                  <a:cubicBezTo>
                    <a:pt x="6797802" y="377952"/>
                    <a:pt x="6868160" y="309499"/>
                    <a:pt x="6868160" y="225552"/>
                  </a:cubicBezTo>
                  <a:lnTo>
                    <a:pt x="6868160" y="165100"/>
                  </a:lnTo>
                  <a:cubicBezTo>
                    <a:pt x="6868160" y="81153"/>
                    <a:pt x="6797802" y="12700"/>
                    <a:pt x="6710680" y="12700"/>
                  </a:cubicBezTo>
                  <a:lnTo>
                    <a:pt x="170180" y="12700"/>
                  </a:lnTo>
                  <a:lnTo>
                    <a:pt x="170180" y="6350"/>
                  </a:lnTo>
                  <a:lnTo>
                    <a:pt x="170180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144672" y="7500194"/>
            <a:ext cx="4624239" cy="442912"/>
            <a:chOff x="0" y="0"/>
            <a:chExt cx="6165652" cy="5905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165652" cy="590550"/>
            </a:xfrm>
            <a:custGeom>
              <a:avLst/>
              <a:gdLst/>
              <a:ahLst/>
              <a:cxnLst/>
              <a:rect r="r" b="b" t="t" l="l"/>
              <a:pathLst>
                <a:path h="590550" w="6165652">
                  <a:moveTo>
                    <a:pt x="0" y="0"/>
                  </a:moveTo>
                  <a:lnTo>
                    <a:pt x="6165652" y="0"/>
                  </a:lnTo>
                  <a:lnTo>
                    <a:pt x="616565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616565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Automatización y uso de IA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3651647"/>
            <a:ext cx="8215610" cy="885974"/>
            <a:chOff x="0" y="0"/>
            <a:chExt cx="10954147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54147" cy="1181298"/>
            </a:xfrm>
            <a:custGeom>
              <a:avLst/>
              <a:gdLst/>
              <a:ahLst/>
              <a:cxnLst/>
              <a:rect r="r" b="b" t="t" l="l"/>
              <a:pathLst>
                <a:path h="1181298" w="10954147">
                  <a:moveTo>
                    <a:pt x="0" y="0"/>
                  </a:moveTo>
                  <a:lnTo>
                    <a:pt x="10954147" y="0"/>
                  </a:lnTo>
                  <a:lnTo>
                    <a:pt x="1095414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0954147" cy="1209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Conclusiones Generales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5217914"/>
            <a:ext cx="7805886" cy="453629"/>
            <a:chOff x="0" y="0"/>
            <a:chExt cx="10407848" cy="6048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Arquitectura y ciclo de vida optimizan sistemas eficientes.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5926634"/>
            <a:ext cx="7805886" cy="453629"/>
            <a:chOff x="0" y="0"/>
            <a:chExt cx="10407848" cy="6048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Su evolución impulsa innovación organizativa.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99401" y="5217914"/>
            <a:ext cx="7805886" cy="907256"/>
            <a:chOff x="0" y="0"/>
            <a:chExt cx="10407848" cy="12096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Herramientas modernas fomentan agilidad y competitividad.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7390" y="1000125"/>
            <a:ext cx="13503315" cy="2052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69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CONCEPTOS CLAVE APRENDIDOS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04712" y="4299626"/>
            <a:ext cx="13278575" cy="495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Arquitectura de sistemas: Estructura que define componentes, relaciones y tecnología usada.</a:t>
            </a:r>
          </a:p>
          <a:p>
            <a:pPr algn="just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Ejemplos comunes: Cliente-servidor, en la nube, microservicios.</a:t>
            </a:r>
          </a:p>
          <a:p>
            <a:pPr algn="just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Impacto organizacional: Mejora la escalabilidad, seguridad y mantenimiento.</a:t>
            </a:r>
          </a:p>
          <a:p>
            <a:pPr algn="just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Ciclo de vida del sistema: Conjunto de etapas desde el análisis hasta el mantenimiento.</a:t>
            </a:r>
          </a:p>
          <a:p>
            <a:pPr algn="l">
              <a:lnSpc>
                <a:spcPts val="4412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01868" y="4593717"/>
            <a:ext cx="13503315" cy="107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69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PLANIFICACIÓN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7390" y="1000125"/>
            <a:ext cx="13503315" cy="107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69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REFERENCIAS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16041" y="4435592"/>
            <a:ext cx="11455919" cy="277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2"/>
              </a:lnSpc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https://www.bbva.com/es/innovacion/arquitectura-de-software-o-sistemas-que-es-y-ejemplos/</a:t>
            </a:r>
          </a:p>
          <a:p>
            <a:pPr algn="ctr">
              <a:lnSpc>
                <a:spcPts val="4412"/>
              </a:lnSpc>
            </a:pPr>
          </a:p>
          <a:p>
            <a:pPr algn="ctr">
              <a:lnSpc>
                <a:spcPts val="4412"/>
              </a:lnSpc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https://www.euroinnova.com/blog/que-es-el-ciclo-de-vida-de-un-sistema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37795" y="3389104"/>
            <a:ext cx="8658828" cy="2495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43"/>
              </a:lnSpc>
            </a:pPr>
            <a:r>
              <a:rPr lang="en-US" sz="6099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¡GRACIAS POR SU  ATENCIÓN!</a:t>
            </a:r>
          </a:p>
          <a:p>
            <a:pPr algn="just">
              <a:lnSpc>
                <a:spcPts val="6343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414714" y="5958103"/>
            <a:ext cx="6704991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sz="5000" spc="1160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DUDAS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963751" y="1028700"/>
            <a:ext cx="2757268" cy="3770970"/>
          </a:xfrm>
          <a:custGeom>
            <a:avLst/>
            <a:gdLst/>
            <a:ahLst/>
            <a:cxnLst/>
            <a:rect r="r" b="b" t="t" l="l"/>
            <a:pathLst>
              <a:path h="3770970" w="2757268">
                <a:moveTo>
                  <a:pt x="0" y="0"/>
                </a:moveTo>
                <a:lnTo>
                  <a:pt x="2757268" y="0"/>
                </a:lnTo>
                <a:lnTo>
                  <a:pt x="2757268" y="3770970"/>
                </a:lnTo>
                <a:lnTo>
                  <a:pt x="0" y="3770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11098" y="7899735"/>
            <a:ext cx="13465804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2000" spc="464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RECUERDA QUE TENEMOS NUESTRO FORO SEMANAL DONDE PUEDES CONSULTAR CUALQUIER DUDA QUE TE SURJA EN LA SEMANA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619" y="4699462"/>
            <a:ext cx="4613551" cy="666407"/>
            <a:chOff x="0" y="0"/>
            <a:chExt cx="1964221" cy="283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1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8654" y="4740441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66989" y="3303305"/>
            <a:ext cx="4115190" cy="1267162"/>
            <a:chOff x="0" y="0"/>
            <a:chExt cx="1083836" cy="3337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83836" cy="333738"/>
            </a:xfrm>
            <a:custGeom>
              <a:avLst/>
              <a:gdLst/>
              <a:ahLst/>
              <a:cxnLst/>
              <a:rect r="r" b="b" t="t" l="l"/>
              <a:pathLst>
                <a:path h="333738" w="1083836">
                  <a:moveTo>
                    <a:pt x="880636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880636" y="333738"/>
                  </a:lnTo>
                  <a:lnTo>
                    <a:pt x="1083836" y="166869"/>
                  </a:lnTo>
                  <a:lnTo>
                    <a:pt x="88063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969536" cy="409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RECORDATORIOS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51754" y="3429735"/>
            <a:ext cx="753892" cy="872928"/>
          </a:xfrm>
          <a:custGeom>
            <a:avLst/>
            <a:gdLst/>
            <a:ahLst/>
            <a:cxnLst/>
            <a:rect r="r" b="b" t="t" l="l"/>
            <a:pathLst>
              <a:path h="872928" w="753892">
                <a:moveTo>
                  <a:pt x="0" y="0"/>
                </a:moveTo>
                <a:lnTo>
                  <a:pt x="753892" y="0"/>
                </a:lnTo>
                <a:lnTo>
                  <a:pt x="753892" y="872927"/>
                </a:lnTo>
                <a:lnTo>
                  <a:pt x="0" y="872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51754" y="-249180"/>
            <a:ext cx="6140237" cy="2980843"/>
            <a:chOff x="0" y="0"/>
            <a:chExt cx="8186982" cy="397445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86783"/>
              <a:ext cx="8186982" cy="298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250"/>
                </a:lnSpc>
              </a:pPr>
              <a:r>
                <a:rPr lang="en-US" sz="15000">
                  <a:solidFill>
                    <a:srgbClr val="000000"/>
                  </a:solidFill>
                  <a:latin typeface="Playlist Script"/>
                  <a:ea typeface="Playlist Script"/>
                  <a:cs typeface="Playlist Script"/>
                  <a:sym typeface="Playlist Script"/>
                </a:rPr>
                <a:t>Agenda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0"/>
              <a:ext cx="8186982" cy="927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3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31715" y="154716"/>
            <a:ext cx="8416862" cy="2844707"/>
            <a:chOff x="0" y="0"/>
            <a:chExt cx="11222483" cy="379294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805268"/>
              <a:ext cx="11222483" cy="298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250"/>
                </a:lnSpc>
              </a:pPr>
              <a:r>
                <a:rPr lang="en-US" sz="15000">
                  <a:solidFill>
                    <a:srgbClr val="000000"/>
                  </a:solidFill>
                  <a:latin typeface="Playlist Script"/>
                  <a:ea typeface="Playlist Script"/>
                  <a:cs typeface="Playlist Script"/>
                  <a:sym typeface="Playlist Script"/>
                </a:rPr>
                <a:t>Recursos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11222483" cy="747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739805" y="3232617"/>
            <a:ext cx="5353646" cy="1267162"/>
            <a:chOff x="0" y="0"/>
            <a:chExt cx="1410014" cy="333738"/>
          </a:xfrm>
        </p:grpSpPr>
        <p:sp>
          <p:nvSpPr>
            <p:cNvPr name="Freeform 17" id="17">
              <a:hlinkClick r:id="rId6" tooltip="https://youtu.be/-GSPWJeV8qk"/>
            </p:cNvPr>
            <p:cNvSpPr/>
            <p:nvPr/>
          </p:nvSpPr>
          <p:spPr>
            <a:xfrm flipH="false" flipV="false" rot="0">
              <a:off x="0" y="0"/>
              <a:ext cx="1410014" cy="333738"/>
            </a:xfrm>
            <a:custGeom>
              <a:avLst/>
              <a:gdLst/>
              <a:ahLst/>
              <a:cxnLst/>
              <a:rect r="r" b="b" t="t" l="l"/>
              <a:pathLst>
                <a:path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659"/>
                </a:lnSpc>
              </a:pPr>
              <a:r>
                <a:rPr lang="en-US" sz="4499" spc="130" u="sng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  <a:hlinkClick r:id="rId7" tooltip="https://youtu.be/-GSPWJeV8qk"/>
                </a:rPr>
                <a:t>Link del Video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739805" y="5032666"/>
            <a:ext cx="5353646" cy="1267162"/>
            <a:chOff x="0" y="0"/>
            <a:chExt cx="1410014" cy="3337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10014" cy="333738"/>
            </a:xfrm>
            <a:custGeom>
              <a:avLst/>
              <a:gdLst/>
              <a:ahLst/>
              <a:cxnLst/>
              <a:rect r="r" b="b" t="t" l="l"/>
              <a:pathLst>
                <a:path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659"/>
                </a:lnSpc>
              </a:pPr>
              <a:r>
                <a:rPr lang="en-US" sz="4499" spc="13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Link de Quizziz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6619" y="5623280"/>
            <a:ext cx="4613551" cy="666407"/>
            <a:chOff x="0" y="0"/>
            <a:chExt cx="1964221" cy="28372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6619" y="6604853"/>
            <a:ext cx="4613551" cy="666407"/>
            <a:chOff x="0" y="0"/>
            <a:chExt cx="1964221" cy="28372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3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76619" y="7528435"/>
            <a:ext cx="4613551" cy="666407"/>
            <a:chOff x="0" y="0"/>
            <a:chExt cx="1964221" cy="28372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4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76619" y="8591893"/>
            <a:ext cx="4613551" cy="666407"/>
            <a:chOff x="0" y="0"/>
            <a:chExt cx="1964221" cy="28372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5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878654" y="5623280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78654" y="6604853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78654" y="7604635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78654" y="8605540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5"/>
                </a:lnTo>
                <a:lnTo>
                  <a:pt x="0" y="550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4889" y="654364"/>
            <a:ext cx="13991174" cy="180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90"/>
              </a:lnSpc>
            </a:pPr>
            <a:r>
              <a:rPr lang="en-US" sz="6098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COMPETENCIA(S) QUE DESARROLLAREMOS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661852"/>
            <a:ext cx="18288000" cy="387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− Capacidad para implementar sistemas de información en la empresa (ERP, SCM, CRM).</a:t>
            </a:r>
          </a:p>
          <a:p>
            <a:pPr algn="ctr">
              <a:lnSpc>
                <a:spcPts val="6160"/>
              </a:lnSpc>
            </a:pPr>
          </a:p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− Habilidad para incorporar TIC de acuerdo con necesidades de cambio organizativo.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3431827"/>
            <a:ext cx="9445526" cy="1771947"/>
            <a:chOff x="0" y="0"/>
            <a:chExt cx="12594035" cy="2362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Arquitectura de Sistemas: Conceptos Clave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50237" y="5628977"/>
            <a:ext cx="9445526" cy="453629"/>
            <a:chOff x="0" y="0"/>
            <a:chExt cx="12594035" cy="6048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La arquitectura define la estructura y el comportamiento de sistemas.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50237" y="6401544"/>
            <a:ext cx="9445526" cy="453629"/>
            <a:chOff x="0" y="0"/>
            <a:chExt cx="12594035" cy="6048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Incluye hardware, software, redes y datos, con visión integral.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61850" y="-16669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2023616"/>
            <a:ext cx="9445526" cy="1771947"/>
            <a:chOff x="0" y="0"/>
            <a:chExt cx="12594035" cy="2362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Ejemplos de Arquitecturas de Sistemas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7475" y="4216004"/>
            <a:ext cx="4590604" cy="2115890"/>
            <a:chOff x="0" y="0"/>
            <a:chExt cx="6120805" cy="28211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108065" cy="2808478"/>
            </a:xfrm>
            <a:custGeom>
              <a:avLst/>
              <a:gdLst/>
              <a:ahLst/>
              <a:cxnLst/>
              <a:rect r="r" b="b" t="t" l="l"/>
              <a:pathLst>
                <a:path h="2808478" w="6108065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649728"/>
                  </a:lnTo>
                  <a:cubicBezTo>
                    <a:pt x="6108065" y="2737485"/>
                    <a:pt x="6036818" y="2808478"/>
                    <a:pt x="5948934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20765" cy="2821178"/>
            </a:xfrm>
            <a:custGeom>
              <a:avLst/>
              <a:gdLst/>
              <a:ahLst/>
              <a:cxnLst/>
              <a:rect r="r" b="b" t="t" l="l"/>
              <a:pathLst>
                <a:path h="2821178" w="6120765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656078"/>
                  </a:lnTo>
                  <a:lnTo>
                    <a:pt x="6114415" y="2656078"/>
                  </a:lnTo>
                  <a:lnTo>
                    <a:pt x="6120765" y="2656078"/>
                  </a:lnTo>
                  <a:cubicBezTo>
                    <a:pt x="6120765" y="2747264"/>
                    <a:pt x="6046597" y="2821178"/>
                    <a:pt x="5955284" y="2821178"/>
                  </a:cubicBezTo>
                  <a:lnTo>
                    <a:pt x="5955284" y="2814828"/>
                  </a:lnTo>
                  <a:lnTo>
                    <a:pt x="5955284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041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481" y="2808478"/>
                  </a:cubicBezTo>
                  <a:lnTo>
                    <a:pt x="5955284" y="2808478"/>
                  </a:lnTo>
                  <a:cubicBezTo>
                    <a:pt x="6039739" y="2808478"/>
                    <a:pt x="6108065" y="2740152"/>
                    <a:pt x="6108065" y="2656078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85280" y="4513809"/>
            <a:ext cx="3544044" cy="442912"/>
            <a:chOff x="0" y="0"/>
            <a:chExt cx="4725392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Cliente-servidor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85280" y="5126831"/>
            <a:ext cx="3994994" cy="907256"/>
            <a:chOff x="0" y="0"/>
            <a:chExt cx="5326658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32665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532665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Sistemas web tradicionales con servidores dedicados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852071" y="4216004"/>
            <a:ext cx="4590604" cy="2115890"/>
            <a:chOff x="0" y="0"/>
            <a:chExt cx="6120805" cy="282118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6108065" cy="2808478"/>
            </a:xfrm>
            <a:custGeom>
              <a:avLst/>
              <a:gdLst/>
              <a:ahLst/>
              <a:cxnLst/>
              <a:rect r="r" b="b" t="t" l="l"/>
              <a:pathLst>
                <a:path h="2808478" w="6108065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649728"/>
                  </a:lnTo>
                  <a:cubicBezTo>
                    <a:pt x="6108065" y="2737485"/>
                    <a:pt x="6036818" y="2808478"/>
                    <a:pt x="5948934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20765" cy="2821178"/>
            </a:xfrm>
            <a:custGeom>
              <a:avLst/>
              <a:gdLst/>
              <a:ahLst/>
              <a:cxnLst/>
              <a:rect r="r" b="b" t="t" l="l"/>
              <a:pathLst>
                <a:path h="2821178" w="6120765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656078"/>
                  </a:lnTo>
                  <a:lnTo>
                    <a:pt x="6114415" y="2656078"/>
                  </a:lnTo>
                  <a:lnTo>
                    <a:pt x="6120765" y="2656078"/>
                  </a:lnTo>
                  <a:cubicBezTo>
                    <a:pt x="6120765" y="2747264"/>
                    <a:pt x="6046597" y="2821178"/>
                    <a:pt x="5955284" y="2821178"/>
                  </a:cubicBezTo>
                  <a:lnTo>
                    <a:pt x="5955284" y="2814828"/>
                  </a:lnTo>
                  <a:lnTo>
                    <a:pt x="5955284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041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481" y="2808478"/>
                  </a:cubicBezTo>
                  <a:lnTo>
                    <a:pt x="5955284" y="2808478"/>
                  </a:lnTo>
                  <a:cubicBezTo>
                    <a:pt x="6039739" y="2808478"/>
                    <a:pt x="6108065" y="2740152"/>
                    <a:pt x="6108065" y="2656078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149876" y="4513809"/>
            <a:ext cx="3782765" cy="442912"/>
            <a:chOff x="0" y="0"/>
            <a:chExt cx="5043687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043687" cy="590550"/>
            </a:xfrm>
            <a:custGeom>
              <a:avLst/>
              <a:gdLst/>
              <a:ahLst/>
              <a:cxnLst/>
              <a:rect r="r" b="b" t="t" l="l"/>
              <a:pathLst>
                <a:path h="590550" w="5043687">
                  <a:moveTo>
                    <a:pt x="0" y="0"/>
                  </a:moveTo>
                  <a:lnTo>
                    <a:pt x="5043687" y="0"/>
                  </a:lnTo>
                  <a:lnTo>
                    <a:pt x="504368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5043687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Arquitectura en capas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149876" y="5126831"/>
            <a:ext cx="3994994" cy="907256"/>
            <a:chOff x="0" y="0"/>
            <a:chExt cx="5326658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32665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532665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Separación clara entre presentación, lógica y datos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87475" y="6605885"/>
            <a:ext cx="9455051" cy="1662261"/>
            <a:chOff x="0" y="0"/>
            <a:chExt cx="12606735" cy="221634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12594082" cy="2203577"/>
            </a:xfrm>
            <a:custGeom>
              <a:avLst/>
              <a:gdLst/>
              <a:ahLst/>
              <a:cxnLst/>
              <a:rect r="r" b="b" t="t" l="l"/>
              <a:pathLst>
                <a:path h="2203577" w="12594082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44827"/>
                  </a:lnTo>
                  <a:cubicBezTo>
                    <a:pt x="12594082" y="2132457"/>
                    <a:pt x="12522708" y="2203577"/>
                    <a:pt x="12434570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606782" cy="2216277"/>
            </a:xfrm>
            <a:custGeom>
              <a:avLst/>
              <a:gdLst/>
              <a:ahLst/>
              <a:cxnLst/>
              <a:rect r="r" b="b" t="t" l="l"/>
              <a:pathLst>
                <a:path h="2216277" w="12606782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51177"/>
                  </a:lnTo>
                  <a:lnTo>
                    <a:pt x="12600432" y="2051177"/>
                  </a:lnTo>
                  <a:lnTo>
                    <a:pt x="12606782" y="2051177"/>
                  </a:lnTo>
                  <a:cubicBezTo>
                    <a:pt x="12606782" y="2142363"/>
                    <a:pt x="12532487" y="2216277"/>
                    <a:pt x="12440920" y="2216277"/>
                  </a:cubicBezTo>
                  <a:lnTo>
                    <a:pt x="12440920" y="2209927"/>
                  </a:lnTo>
                  <a:lnTo>
                    <a:pt x="12440920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2440920" y="2203577"/>
                  </a:lnTo>
                  <a:cubicBezTo>
                    <a:pt x="12525501" y="2203577"/>
                    <a:pt x="12594082" y="2135251"/>
                    <a:pt x="12594082" y="2051177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85280" y="6903690"/>
            <a:ext cx="3544044" cy="442912"/>
            <a:chOff x="0" y="0"/>
            <a:chExt cx="4725392" cy="5905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Microservicios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85280" y="7516714"/>
            <a:ext cx="8859441" cy="453629"/>
            <a:chOff x="0" y="0"/>
            <a:chExt cx="11812588" cy="6048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812588" cy="604838"/>
            </a:xfrm>
            <a:custGeom>
              <a:avLst/>
              <a:gdLst/>
              <a:ahLst/>
              <a:cxnLst/>
              <a:rect r="r" b="b" t="t" l="l"/>
              <a:pathLst>
                <a:path h="604838" w="1181258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181258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Servicios independientes, escalables y flexibles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721150"/>
          </a:xfrm>
          <a:custGeom>
            <a:avLst/>
            <a:gdLst/>
            <a:ahLst/>
            <a:cxnLst/>
            <a:rect r="r" b="b" t="t" l="l"/>
            <a:pathLst>
              <a:path h="3721150" w="18288000">
                <a:moveTo>
                  <a:pt x="0" y="0"/>
                </a:moveTo>
                <a:lnTo>
                  <a:pt x="18288000" y="0"/>
                </a:lnTo>
                <a:lnTo>
                  <a:pt x="18288000" y="3721150"/>
                </a:lnTo>
                <a:lnTo>
                  <a:pt x="0" y="372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" r="0" b="-41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5224314"/>
            <a:ext cx="15589746" cy="885974"/>
            <a:chOff x="0" y="0"/>
            <a:chExt cx="20786328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786328" cy="1181298"/>
            </a:xfrm>
            <a:custGeom>
              <a:avLst/>
              <a:gdLst/>
              <a:ahLst/>
              <a:cxnLst/>
              <a:rect r="r" b="b" t="t" l="l"/>
              <a:pathLst>
                <a:path h="1181298" w="20786328">
                  <a:moveTo>
                    <a:pt x="0" y="0"/>
                  </a:moveTo>
                  <a:lnTo>
                    <a:pt x="20786328" y="0"/>
                  </a:lnTo>
                  <a:lnTo>
                    <a:pt x="2078632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0786328" cy="1209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Herramientas para el Diseño de Arquitecturas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7475" y="6530727"/>
            <a:ext cx="647402" cy="647403"/>
            <a:chOff x="0" y="0"/>
            <a:chExt cx="863203" cy="863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1098575" y="6588621"/>
            <a:ext cx="425202" cy="531614"/>
          </a:xfrm>
          <a:custGeom>
            <a:avLst/>
            <a:gdLst/>
            <a:ahLst/>
            <a:cxnLst/>
            <a:rect r="r" b="b" t="t" l="l"/>
            <a:pathLst>
              <a:path h="531614" w="425202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3" t="0" r="-233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913632" y="6632822"/>
            <a:ext cx="3544044" cy="442912"/>
            <a:chOff x="0" y="0"/>
            <a:chExt cx="4725392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UML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13632" y="7245846"/>
            <a:ext cx="4276874" cy="1360885"/>
            <a:chOff x="0" y="0"/>
            <a:chExt cx="5702498" cy="18145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702498" cy="1814513"/>
            </a:xfrm>
            <a:custGeom>
              <a:avLst/>
              <a:gdLst/>
              <a:ahLst/>
              <a:cxnLst/>
              <a:rect r="r" b="b" t="t" l="l"/>
              <a:pathLst>
                <a:path h="1814513" w="5702498">
                  <a:moveTo>
                    <a:pt x="0" y="0"/>
                  </a:moveTo>
                  <a:lnTo>
                    <a:pt x="5702498" y="0"/>
                  </a:lnTo>
                  <a:lnTo>
                    <a:pt x="570249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5702498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Modelado visual para representar sistemas y procesos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540104" y="6530727"/>
            <a:ext cx="647403" cy="647403"/>
            <a:chOff x="0" y="0"/>
            <a:chExt cx="863203" cy="863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6651204" y="6588621"/>
            <a:ext cx="425202" cy="531614"/>
          </a:xfrm>
          <a:custGeom>
            <a:avLst/>
            <a:gdLst/>
            <a:ahLst/>
            <a:cxnLst/>
            <a:rect r="r" b="b" t="t" l="l"/>
            <a:pathLst>
              <a:path h="531614" w="425202">
                <a:moveTo>
                  <a:pt x="0" y="0"/>
                </a:moveTo>
                <a:lnTo>
                  <a:pt x="425202" y="0"/>
                </a:lnTo>
                <a:lnTo>
                  <a:pt x="425202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3" t="0" r="-233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466260" y="6632822"/>
            <a:ext cx="3544044" cy="442912"/>
            <a:chOff x="0" y="0"/>
            <a:chExt cx="4725392" cy="5905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Herramientas CASE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466260" y="7245846"/>
            <a:ext cx="4276874" cy="907256"/>
            <a:chOff x="0" y="0"/>
            <a:chExt cx="5702498" cy="120967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70249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702498">
                  <a:moveTo>
                    <a:pt x="0" y="0"/>
                  </a:moveTo>
                  <a:lnTo>
                    <a:pt x="5702498" y="0"/>
                  </a:lnTo>
                  <a:lnTo>
                    <a:pt x="570249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570249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Documentación y diseño estructurado de arquitecturas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092731" y="6530727"/>
            <a:ext cx="647402" cy="647403"/>
            <a:chOff x="0" y="0"/>
            <a:chExt cx="863203" cy="86320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sp>
        <p:nvSpPr>
          <p:cNvPr name="Freeform 32" id="32" descr="preencoded.png"/>
          <p:cNvSpPr/>
          <p:nvPr/>
        </p:nvSpPr>
        <p:spPr>
          <a:xfrm flipH="false" flipV="false" rot="0">
            <a:off x="12203831" y="6588621"/>
            <a:ext cx="425202" cy="531614"/>
          </a:xfrm>
          <a:custGeom>
            <a:avLst/>
            <a:gdLst/>
            <a:ahLst/>
            <a:cxnLst/>
            <a:rect r="r" b="b" t="t" l="l"/>
            <a:pathLst>
              <a:path h="531614" w="425202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3" t="0" r="-233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3018889" y="6632822"/>
            <a:ext cx="3544044" cy="442912"/>
            <a:chOff x="0" y="0"/>
            <a:chExt cx="4725392" cy="5905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Plataformas Cloud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018889" y="7245846"/>
            <a:ext cx="4276874" cy="907256"/>
            <a:chOff x="0" y="0"/>
            <a:chExt cx="5702498" cy="120967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70249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702498">
                  <a:moveTo>
                    <a:pt x="0" y="0"/>
                  </a:moveTo>
                  <a:lnTo>
                    <a:pt x="5702498" y="0"/>
                  </a:lnTo>
                  <a:lnTo>
                    <a:pt x="570249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85725"/>
              <a:ext cx="570249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AWS y Azure para definir y desplegar infraestructura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2958702"/>
            <a:ext cx="16303526" cy="1771947"/>
            <a:chOff x="0" y="0"/>
            <a:chExt cx="21738035" cy="23625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38034" cy="2362597"/>
            </a:xfrm>
            <a:custGeom>
              <a:avLst/>
              <a:gdLst/>
              <a:ahLst/>
              <a:cxnLst/>
              <a:rect r="r" b="b" t="t" l="l"/>
              <a:pathLst>
                <a:path h="2362597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1738035" cy="23911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Impacto Organizacional de una Buena Arquitectura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5439370"/>
            <a:ext cx="3544044" cy="442912"/>
            <a:chOff x="0" y="0"/>
            <a:chExt cx="4725392" cy="590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Escalabilidad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6165800"/>
            <a:ext cx="4972645" cy="907256"/>
            <a:chOff x="0" y="0"/>
            <a:chExt cx="6630193" cy="12096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Facilita crecimiento eficiente y adaptación del sistema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66160" y="5439370"/>
            <a:ext cx="4447580" cy="442912"/>
            <a:chOff x="0" y="0"/>
            <a:chExt cx="5930107" cy="5905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30107" cy="590550"/>
            </a:xfrm>
            <a:custGeom>
              <a:avLst/>
              <a:gdLst/>
              <a:ahLst/>
              <a:cxnLst/>
              <a:rect r="r" b="b" t="t" l="l"/>
              <a:pathLst>
                <a:path h="590550" w="5930107">
                  <a:moveTo>
                    <a:pt x="0" y="0"/>
                  </a:moveTo>
                  <a:lnTo>
                    <a:pt x="5930107" y="0"/>
                  </a:lnTo>
                  <a:lnTo>
                    <a:pt x="593010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5930107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Optimización de Recursos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66160" y="6165800"/>
            <a:ext cx="4972645" cy="907256"/>
            <a:chOff x="0" y="0"/>
            <a:chExt cx="6630193" cy="12096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Reduce costos operativos mediante gestión eficiente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340084" y="5439370"/>
            <a:ext cx="3544044" cy="442912"/>
            <a:chOff x="0" y="0"/>
            <a:chExt cx="4725392" cy="590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Innovación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340084" y="6165800"/>
            <a:ext cx="4972645" cy="907256"/>
            <a:chOff x="0" y="0"/>
            <a:chExt cx="6630193" cy="12096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Permite integrar nuevas tecnologías rápidamente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087100" y="-2679"/>
            <a:ext cx="7200900" cy="10289679"/>
          </a:xfrm>
          <a:custGeom>
            <a:avLst/>
            <a:gdLst/>
            <a:ahLst/>
            <a:cxnLst/>
            <a:rect r="r" b="b" t="t" l="l"/>
            <a:pathLst>
              <a:path h="10289679" w="7200900">
                <a:moveTo>
                  <a:pt x="0" y="0"/>
                </a:moveTo>
                <a:lnTo>
                  <a:pt x="7200900" y="0"/>
                </a:lnTo>
                <a:lnTo>
                  <a:pt x="7200900" y="10289679"/>
                </a:lnTo>
                <a:lnTo>
                  <a:pt x="0" y="10289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" t="0" r="-13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70657" y="762744"/>
            <a:ext cx="9488686" cy="2599879"/>
            <a:chOff x="0" y="0"/>
            <a:chExt cx="12651582" cy="34665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651582" cy="3466505"/>
            </a:xfrm>
            <a:custGeom>
              <a:avLst/>
              <a:gdLst/>
              <a:ahLst/>
              <a:cxnLst/>
              <a:rect r="r" b="b" t="t" l="l"/>
              <a:pathLst>
                <a:path h="3466505" w="12651582">
                  <a:moveTo>
                    <a:pt x="0" y="0"/>
                  </a:moveTo>
                  <a:lnTo>
                    <a:pt x="12651582" y="0"/>
                  </a:lnTo>
                  <a:lnTo>
                    <a:pt x="12651582" y="3466505"/>
                  </a:lnTo>
                  <a:lnTo>
                    <a:pt x="0" y="34665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651582" cy="35046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12"/>
                </a:lnSpc>
              </a:pPr>
              <a:r>
                <a:rPr lang="en-US" sz="5437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Futuro y Conclusiones sobre Arquitectura de Sistemas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970657" y="3778598"/>
            <a:ext cx="1386780" cy="1664196"/>
          </a:xfrm>
          <a:custGeom>
            <a:avLst/>
            <a:gdLst/>
            <a:ahLst/>
            <a:cxnLst/>
            <a:rect r="r" b="b" t="t" l="l"/>
            <a:pathLst>
              <a:path h="1664196" w="1386780">
                <a:moveTo>
                  <a:pt x="0" y="0"/>
                </a:moveTo>
                <a:lnTo>
                  <a:pt x="1386781" y="0"/>
                </a:lnTo>
                <a:lnTo>
                  <a:pt x="1386781" y="1664196"/>
                </a:lnTo>
                <a:lnTo>
                  <a:pt x="0" y="16641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8" t="0" r="-58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773412" y="4055864"/>
            <a:ext cx="5328642" cy="433388"/>
            <a:chOff x="0" y="0"/>
            <a:chExt cx="7104857" cy="5778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04857" cy="577850"/>
            </a:xfrm>
            <a:custGeom>
              <a:avLst/>
              <a:gdLst/>
              <a:ahLst/>
              <a:cxnLst/>
              <a:rect r="r" b="b" t="t" l="l"/>
              <a:pathLst>
                <a:path h="577850" w="7104857">
                  <a:moveTo>
                    <a:pt x="0" y="0"/>
                  </a:moveTo>
                  <a:lnTo>
                    <a:pt x="7104857" y="0"/>
                  </a:lnTo>
                  <a:lnTo>
                    <a:pt x="7104857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7104857" cy="596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Arquitectura Cloud y Serverless</a:t>
              </a:r>
            </a:p>
          </p:txBody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970657" y="5442794"/>
            <a:ext cx="1386780" cy="1664196"/>
          </a:xfrm>
          <a:custGeom>
            <a:avLst/>
            <a:gdLst/>
            <a:ahLst/>
            <a:cxnLst/>
            <a:rect r="r" b="b" t="t" l="l"/>
            <a:pathLst>
              <a:path h="1664196" w="1386780">
                <a:moveTo>
                  <a:pt x="0" y="0"/>
                </a:moveTo>
                <a:lnTo>
                  <a:pt x="1386781" y="0"/>
                </a:lnTo>
                <a:lnTo>
                  <a:pt x="1386781" y="1664196"/>
                </a:lnTo>
                <a:lnTo>
                  <a:pt x="0" y="16641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" t="0" r="-58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773412" y="5720060"/>
            <a:ext cx="6447532" cy="433388"/>
            <a:chOff x="0" y="0"/>
            <a:chExt cx="8596710" cy="5778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96710" cy="577850"/>
            </a:xfrm>
            <a:custGeom>
              <a:avLst/>
              <a:gdLst/>
              <a:ahLst/>
              <a:cxnLst/>
              <a:rect r="r" b="b" t="t" l="l"/>
              <a:pathLst>
                <a:path h="577850" w="8596710">
                  <a:moveTo>
                    <a:pt x="0" y="0"/>
                  </a:moveTo>
                  <a:lnTo>
                    <a:pt x="8596710" y="0"/>
                  </a:lnTo>
                  <a:lnTo>
                    <a:pt x="859671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8596710" cy="596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IA para Automatización Arquitectónica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970657" y="7106990"/>
            <a:ext cx="1386780" cy="1664196"/>
          </a:xfrm>
          <a:custGeom>
            <a:avLst/>
            <a:gdLst/>
            <a:ahLst/>
            <a:cxnLst/>
            <a:rect r="r" b="b" t="t" l="l"/>
            <a:pathLst>
              <a:path h="1664196" w="1386780">
                <a:moveTo>
                  <a:pt x="0" y="0"/>
                </a:moveTo>
                <a:lnTo>
                  <a:pt x="1386781" y="0"/>
                </a:lnTo>
                <a:lnTo>
                  <a:pt x="1386781" y="1664196"/>
                </a:lnTo>
                <a:lnTo>
                  <a:pt x="0" y="1664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8" t="0" r="-58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773412" y="7384256"/>
            <a:ext cx="4847927" cy="433388"/>
            <a:chOff x="0" y="0"/>
            <a:chExt cx="6463903" cy="5778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463904" cy="577850"/>
            </a:xfrm>
            <a:custGeom>
              <a:avLst/>
              <a:gdLst/>
              <a:ahLst/>
              <a:cxnLst/>
              <a:rect r="r" b="b" t="t" l="l"/>
              <a:pathLst>
                <a:path h="577850" w="6463904">
                  <a:moveTo>
                    <a:pt x="0" y="0"/>
                  </a:moveTo>
                  <a:lnTo>
                    <a:pt x="6463904" y="0"/>
                  </a:lnTo>
                  <a:lnTo>
                    <a:pt x="6463904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6463903" cy="596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Competitividad y Adaptación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70657" y="9083129"/>
            <a:ext cx="9488686" cy="443805"/>
            <a:chOff x="0" y="0"/>
            <a:chExt cx="12651582" cy="5917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651582" cy="591740"/>
            </a:xfrm>
            <a:custGeom>
              <a:avLst/>
              <a:gdLst/>
              <a:ahLst/>
              <a:cxnLst/>
              <a:rect r="r" b="b" t="t" l="l"/>
              <a:pathLst>
                <a:path h="591740" w="12651582">
                  <a:moveTo>
                    <a:pt x="0" y="0"/>
                  </a:moveTo>
                  <a:lnTo>
                    <a:pt x="12651582" y="0"/>
                  </a:lnTo>
                  <a:lnTo>
                    <a:pt x="12651582" y="591740"/>
                  </a:lnTo>
                  <a:lnTo>
                    <a:pt x="0" y="5917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12651582" cy="6869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La arquitectura impulsa innovación y sostenibilidad tecnológica.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08710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3205014"/>
            <a:ext cx="9445526" cy="1771947"/>
            <a:chOff x="0" y="0"/>
            <a:chExt cx="12594035" cy="2362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C292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Ciclo de Vida de un Sistema: Definición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5402164"/>
            <a:ext cx="9445526" cy="907256"/>
            <a:chOff x="0" y="0"/>
            <a:chExt cx="12594035" cy="12096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El ciclo de vida abarca desde la concepción hasta el retiro del sistema.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6628359"/>
            <a:ext cx="9445526" cy="453629"/>
            <a:chOff x="0" y="0"/>
            <a:chExt cx="12594035" cy="6048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926"/>
                  </a:solidFill>
                  <a:latin typeface="Inter"/>
                  <a:ea typeface="Inter"/>
                  <a:cs typeface="Inter"/>
                  <a:sym typeface="Inter"/>
                </a:rPr>
                <a:t>Regula procesos para gestión y evolución tecnológica continua.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DAGn15v-FKY</dc:identifier>
  <dcterms:modified xsi:type="dcterms:W3CDTF">2011-08-01T06:04:30Z</dcterms:modified>
  <cp:revision>1</cp:revision>
  <dc:title>clase10.pptx</dc:title>
</cp:coreProperties>
</file>